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handoutMasterIdLst>
    <p:handoutMasterId r:id="rId16"/>
  </p:handoutMasterIdLst>
  <p:sldIdLst>
    <p:sldId id="281" r:id="rId5"/>
    <p:sldId id="383" r:id="rId6"/>
    <p:sldId id="282" r:id="rId7"/>
    <p:sldId id="304" r:id="rId8"/>
    <p:sldId id="305" r:id="rId9"/>
    <p:sldId id="306" r:id="rId10"/>
    <p:sldId id="307" r:id="rId11"/>
    <p:sldId id="308" r:id="rId12"/>
    <p:sldId id="317" r:id="rId13"/>
    <p:sldId id="39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91" autoAdjust="0"/>
    <p:restoredTop sz="94638" autoAdjust="0"/>
  </p:normalViewPr>
  <p:slideViewPr>
    <p:cSldViewPr snapToGrid="0">
      <p:cViewPr>
        <p:scale>
          <a:sx n="87" d="100"/>
          <a:sy n="87" d="100"/>
        </p:scale>
        <p:origin x="-66" y="-462"/>
      </p:cViewPr>
      <p:guideLst>
        <p:guide orient="horz" pos="2160"/>
        <p:guide pos="3840"/>
      </p:guideLst>
    </p:cSldViewPr>
  </p:slideViewPr>
  <p:notesTextViewPr>
    <p:cViewPr>
      <p:scale>
        <a:sx n="1" d="1"/>
        <a:sy n="1" d="1"/>
      </p:scale>
      <p:origin x="0" y="0"/>
    </p:cViewPr>
  </p:notesTextViewPr>
  <p:notesViewPr>
    <p:cSldViewPr snapToGrid="0">
      <p:cViewPr varScale="1">
        <p:scale>
          <a:sx n="54" d="100"/>
          <a:sy n="54" d="100"/>
        </p:scale>
        <p:origin x="2796"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4/19/2015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4/19/2015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1543669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154275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02 | The Help system</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18956674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7756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349044" y="2950987"/>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8067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smtClean="0"/>
              <a:t>Why you need help</a:t>
            </a:r>
          </a:p>
          <a:p>
            <a:r>
              <a:rPr lang="en-GB" dirty="0" smtClean="0"/>
              <a:t>Updatable Help</a:t>
            </a:r>
          </a:p>
          <a:p>
            <a:r>
              <a:rPr lang="en-GB" dirty="0" smtClean="0"/>
              <a:t>Discoverability with the Help system</a:t>
            </a:r>
          </a:p>
          <a:p>
            <a:r>
              <a:rPr lang="en-GB" dirty="0" smtClean="0"/>
              <a:t>Understanding Syntax</a:t>
            </a:r>
          </a:p>
          <a:p>
            <a:r>
              <a:rPr lang="en-GB" dirty="0" smtClean="0"/>
              <a:t>Real-World using Help</a:t>
            </a:r>
          </a:p>
          <a:p>
            <a:endParaRPr lang="en-GB" dirty="0" smtClean="0"/>
          </a:p>
          <a:p>
            <a:endParaRPr lang="en-GB" dirty="0"/>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287619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Why you need help</a:t>
            </a:r>
            <a:br>
              <a:rPr lang="en-GB" dirty="0"/>
            </a:br>
            <a:endParaRPr lang="en-US" dirty="0"/>
          </a:p>
        </p:txBody>
      </p:sp>
      <p:sp>
        <p:nvSpPr>
          <p:cNvPr id="3" name="Content Placeholder 2"/>
          <p:cNvSpPr>
            <a:spLocks noGrp="1"/>
          </p:cNvSpPr>
          <p:nvPr>
            <p:ph sz="quarter" idx="10"/>
          </p:nvPr>
        </p:nvSpPr>
        <p:spPr/>
        <p:txBody>
          <a:bodyPr/>
          <a:lstStyle/>
          <a:p>
            <a:r>
              <a:rPr lang="en-US" dirty="0" smtClean="0"/>
              <a:t>Vast resource at your finger tips to help make you successful </a:t>
            </a:r>
          </a:p>
          <a:p>
            <a:r>
              <a:rPr lang="en-US" dirty="0" smtClean="0"/>
              <a:t>Don’t memorize – Discover!</a:t>
            </a:r>
          </a:p>
          <a:p>
            <a:r>
              <a:rPr lang="en-US" dirty="0" smtClean="0"/>
              <a:t>Thousands of cmdlets – all have help!</a:t>
            </a:r>
          </a:p>
          <a:p>
            <a:r>
              <a:rPr lang="en-US" dirty="0" smtClean="0"/>
              <a:t>Scripting resources and information</a:t>
            </a:r>
          </a:p>
          <a:p>
            <a:r>
              <a:rPr lang="en-US" dirty="0" smtClean="0"/>
              <a:t>Advanced PowerShell configuration information</a:t>
            </a:r>
            <a:endParaRPr lang="en-US" dirty="0"/>
          </a:p>
        </p:txBody>
      </p:sp>
    </p:spTree>
    <p:extLst>
      <p:ext uri="{BB962C8B-B14F-4D97-AF65-F5344CB8AC3E}">
        <p14:creationId xmlns:p14="http://schemas.microsoft.com/office/powerpoint/2010/main" val="2084932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Updatable Help</a:t>
            </a:r>
            <a:br>
              <a:rPr lang="en-GB" dirty="0"/>
            </a:br>
            <a:endParaRPr lang="en-US" dirty="0"/>
          </a:p>
        </p:txBody>
      </p:sp>
      <p:sp>
        <p:nvSpPr>
          <p:cNvPr id="3" name="Content Placeholder 2"/>
          <p:cNvSpPr>
            <a:spLocks noGrp="1"/>
          </p:cNvSpPr>
          <p:nvPr>
            <p:ph sz="quarter" idx="10"/>
          </p:nvPr>
        </p:nvSpPr>
        <p:spPr>
          <a:xfrm>
            <a:off x="379413" y="4635287"/>
            <a:ext cx="11525250" cy="2043325"/>
          </a:xfrm>
        </p:spPr>
        <p:txBody>
          <a:bodyPr/>
          <a:lstStyle/>
          <a:p>
            <a:r>
              <a:rPr lang="en-US" dirty="0" smtClean="0"/>
              <a:t>Update to the latest version of Help</a:t>
            </a:r>
          </a:p>
          <a:p>
            <a:r>
              <a:rPr lang="en-US" dirty="0" smtClean="0"/>
              <a:t>Save-Help to save to a local location</a:t>
            </a:r>
            <a:endParaRPr lang="en-US" dirty="0"/>
          </a:p>
        </p:txBody>
      </p:sp>
      <p:pic>
        <p:nvPicPr>
          <p:cNvPr id="5" name="Picture 4" descr="Update-Help.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1379" y="1029407"/>
            <a:ext cx="9805968" cy="3293896"/>
          </a:xfrm>
          <a:prstGeom prst="rect">
            <a:avLst/>
          </a:prstGeom>
        </p:spPr>
      </p:pic>
    </p:spTree>
    <p:extLst>
      <p:ext uri="{BB962C8B-B14F-4D97-AF65-F5344CB8AC3E}">
        <p14:creationId xmlns:p14="http://schemas.microsoft.com/office/powerpoint/2010/main" val="16442840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Discoverability with the Help system</a:t>
            </a:r>
            <a:br>
              <a:rPr lang="en-GB" dirty="0"/>
            </a:br>
            <a:endParaRPr lang="en-US" dirty="0"/>
          </a:p>
        </p:txBody>
      </p:sp>
      <p:sp>
        <p:nvSpPr>
          <p:cNvPr id="3" name="Content Placeholder 2"/>
          <p:cNvSpPr>
            <a:spLocks noGrp="1"/>
          </p:cNvSpPr>
          <p:nvPr>
            <p:ph sz="quarter" idx="10"/>
          </p:nvPr>
        </p:nvSpPr>
        <p:spPr>
          <a:xfrm>
            <a:off x="444873" y="1139180"/>
            <a:ext cx="11525250" cy="5303083"/>
          </a:xfrm>
        </p:spPr>
        <p:txBody>
          <a:bodyPr/>
          <a:lstStyle/>
          <a:p>
            <a:r>
              <a:rPr lang="en-US" dirty="0" smtClean="0"/>
              <a:t>Get-Help versus Help and Man</a:t>
            </a:r>
          </a:p>
          <a:p>
            <a:r>
              <a:rPr lang="en-US" dirty="0"/>
              <a:t>Help &lt;cmdlet&gt;</a:t>
            </a:r>
          </a:p>
          <a:p>
            <a:r>
              <a:rPr lang="en-US" dirty="0"/>
              <a:t>Help *partial*</a:t>
            </a:r>
          </a:p>
          <a:p>
            <a:r>
              <a:rPr lang="en-US" dirty="0"/>
              <a:t>Help &lt;verb/noun&gt;</a:t>
            </a:r>
          </a:p>
          <a:p>
            <a:r>
              <a:rPr lang="en-US" dirty="0"/>
              <a:t>Help &lt;cmdlet&gt; -Full</a:t>
            </a:r>
          </a:p>
          <a:p>
            <a:r>
              <a:rPr lang="en-US" dirty="0"/>
              <a:t>Help &lt;cmdlet&gt; -</a:t>
            </a:r>
            <a:r>
              <a:rPr lang="en-US" dirty="0" smtClean="0"/>
              <a:t>Online</a:t>
            </a:r>
          </a:p>
          <a:p>
            <a:r>
              <a:rPr lang="en-US" dirty="0"/>
              <a:t>Help &lt;cmdlet&gt; </a:t>
            </a:r>
            <a:r>
              <a:rPr lang="en-US" dirty="0" smtClean="0"/>
              <a:t>-</a:t>
            </a:r>
            <a:r>
              <a:rPr lang="en-US" smtClean="0"/>
              <a:t>ShowWindow</a:t>
            </a:r>
            <a:endParaRPr lang="en-US" dirty="0"/>
          </a:p>
          <a:p>
            <a:r>
              <a:rPr lang="en-US" dirty="0"/>
              <a:t>Get-Help About_*</a:t>
            </a:r>
          </a:p>
        </p:txBody>
      </p:sp>
      <p:pic>
        <p:nvPicPr>
          <p:cNvPr id="5" name="Picture 4" descr="help.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0648" y="2041510"/>
            <a:ext cx="6644684" cy="2960411"/>
          </a:xfrm>
          <a:prstGeom prst="rect">
            <a:avLst/>
          </a:prstGeom>
        </p:spPr>
      </p:pic>
    </p:spTree>
    <p:extLst>
      <p:ext uri="{BB962C8B-B14F-4D97-AF65-F5344CB8AC3E}">
        <p14:creationId xmlns:p14="http://schemas.microsoft.com/office/powerpoint/2010/main" val="8289481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Understanding Syntax</a:t>
            </a:r>
            <a:br>
              <a:rPr lang="en-GB" dirty="0"/>
            </a:br>
            <a:endParaRPr lang="en-US" dirty="0"/>
          </a:p>
        </p:txBody>
      </p:sp>
      <p:sp>
        <p:nvSpPr>
          <p:cNvPr id="3" name="Content Placeholder 2"/>
          <p:cNvSpPr>
            <a:spLocks noGrp="1"/>
          </p:cNvSpPr>
          <p:nvPr>
            <p:ph sz="quarter" idx="10"/>
          </p:nvPr>
        </p:nvSpPr>
        <p:spPr>
          <a:xfrm>
            <a:off x="143756" y="3705612"/>
            <a:ext cx="11525250" cy="786298"/>
          </a:xfrm>
        </p:spPr>
        <p:txBody>
          <a:bodyPr/>
          <a:lstStyle/>
          <a:p>
            <a:r>
              <a:rPr lang="en-US" dirty="0" smtClean="0"/>
              <a:t>The meaning of Syntax</a:t>
            </a:r>
          </a:p>
          <a:p>
            <a:endParaRPr lang="en-US" dirty="0"/>
          </a:p>
        </p:txBody>
      </p:sp>
      <p:pic>
        <p:nvPicPr>
          <p:cNvPr id="1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298" y="1686404"/>
            <a:ext cx="10403076" cy="1901760"/>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6" name="Content Placeholder 2"/>
          <p:cNvSpPr txBox="1">
            <a:spLocks/>
          </p:cNvSpPr>
          <p:nvPr/>
        </p:nvSpPr>
        <p:spPr>
          <a:xfrm>
            <a:off x="322340" y="1003512"/>
            <a:ext cx="11525250" cy="786298"/>
          </a:xfrm>
          <a:prstGeom prst="rect">
            <a:avLst/>
          </a:prstGeom>
        </p:spPr>
        <p:txBody>
          <a:bodyPr/>
          <a:lstStyle>
            <a:lvl1pPr marL="342783" indent="-342783" algn="l" defTabSz="914088" rtl="0" eaLnBrk="1" latinLnBrk="0" hangingPunct="1">
              <a:spcBef>
                <a:spcPts val="1400"/>
              </a:spcBef>
              <a:buFont typeface="Arial" pitchFamily="34" charset="0"/>
              <a:buChar char="•"/>
              <a:defRPr sz="3200" b="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lumMod val="75000"/>
                    <a:lumOff val="25000"/>
                  </a:schemeClr>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Parameter sets</a:t>
            </a:r>
          </a:p>
          <a:p>
            <a:endParaRPr lang="en-US" dirty="0"/>
          </a:p>
        </p:txBody>
      </p:sp>
      <p:pic>
        <p:nvPicPr>
          <p:cNvPr id="17"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128" y="4501756"/>
            <a:ext cx="10375878" cy="1060904"/>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8" name="Rectangle 17"/>
          <p:cNvSpPr/>
          <p:nvPr/>
        </p:nvSpPr>
        <p:spPr>
          <a:xfrm>
            <a:off x="1557190" y="5758389"/>
            <a:ext cx="2583948" cy="369332"/>
          </a:xfrm>
          <a:prstGeom prst="rect">
            <a:avLst/>
          </a:prstGeom>
        </p:spPr>
        <p:txBody>
          <a:bodyPr wrap="none">
            <a:spAutoFit/>
          </a:bodyPr>
          <a:lstStyle/>
          <a:p>
            <a:r>
              <a:rPr lang="en-US" smtClean="0">
                <a:solidFill>
                  <a:srgbClr val="FF00FF"/>
                </a:solidFill>
                <a:latin typeface="Arial Bold" charset="0"/>
                <a:ea typeface="MS PGothic" charset="0"/>
                <a:cs typeface="MS PGothic" charset="0"/>
                <a:sym typeface="Arial Bold" charset="0"/>
              </a:rPr>
              <a:t>-</a:t>
            </a:r>
            <a:r>
              <a:rPr lang="en-US" smtClean="0">
                <a:latin typeface="Arial Bold" charset="0"/>
                <a:ea typeface="MS PGothic" charset="0"/>
                <a:cs typeface="MS PGothic" charset="0"/>
                <a:sym typeface="Arial Bold" charset="0"/>
              </a:rPr>
              <a:t> Indicates A Parameter</a:t>
            </a:r>
            <a:endParaRPr lang="en-US" dirty="0">
              <a:latin typeface="Arial Bold" charset="0"/>
              <a:ea typeface="MS PGothic" charset="0"/>
              <a:cs typeface="MS PGothic" charset="0"/>
              <a:sym typeface="Arial Bold" charset="0"/>
            </a:endParaRPr>
          </a:p>
        </p:txBody>
      </p:sp>
      <p:sp>
        <p:nvSpPr>
          <p:cNvPr id="19" name="Rectangle 18"/>
          <p:cNvSpPr/>
          <p:nvPr/>
        </p:nvSpPr>
        <p:spPr>
          <a:xfrm>
            <a:off x="1511908" y="6216680"/>
            <a:ext cx="2609872" cy="369332"/>
          </a:xfrm>
          <a:prstGeom prst="rect">
            <a:avLst/>
          </a:prstGeom>
        </p:spPr>
        <p:txBody>
          <a:bodyPr wrap="none">
            <a:spAutoFit/>
          </a:bodyPr>
          <a:lstStyle/>
          <a:p>
            <a:r>
              <a:rPr lang="en-US" dirty="0">
                <a:solidFill>
                  <a:srgbClr val="FF00FF"/>
                </a:solidFill>
                <a:latin typeface="Arial Bold" charset="0"/>
                <a:ea typeface="MS PGothic" charset="0"/>
                <a:cs typeface="MS PGothic" charset="0"/>
                <a:sym typeface="Arial Bold" charset="0"/>
              </a:rPr>
              <a:t>&lt;&gt;</a:t>
            </a:r>
            <a:r>
              <a:rPr lang="en-US" dirty="0">
                <a:latin typeface="Arial Bold" charset="0"/>
                <a:ea typeface="MS PGothic" charset="0"/>
                <a:cs typeface="MS PGothic" charset="0"/>
                <a:sym typeface="Arial Bold" charset="0"/>
              </a:rPr>
              <a:t> </a:t>
            </a:r>
            <a:r>
              <a:rPr lang="en-US" dirty="0" smtClean="0">
                <a:latin typeface="Arial Bold" charset="0"/>
                <a:ea typeface="MS PGothic" charset="0"/>
                <a:cs typeface="MS PGothic" charset="0"/>
                <a:sym typeface="Arial Bold" charset="0"/>
              </a:rPr>
              <a:t>Indicates </a:t>
            </a:r>
            <a:r>
              <a:rPr lang="en-US" dirty="0">
                <a:latin typeface="Arial Bold" charset="0"/>
                <a:ea typeface="MS PGothic" charset="0"/>
                <a:cs typeface="MS PGothic" charset="0"/>
                <a:sym typeface="Arial Bold" charset="0"/>
              </a:rPr>
              <a:t>Arguments</a:t>
            </a:r>
          </a:p>
        </p:txBody>
      </p:sp>
      <p:sp>
        <p:nvSpPr>
          <p:cNvPr id="20" name="Rectangle 19"/>
          <p:cNvSpPr/>
          <p:nvPr/>
        </p:nvSpPr>
        <p:spPr>
          <a:xfrm>
            <a:off x="4851828" y="5771483"/>
            <a:ext cx="3849920" cy="369332"/>
          </a:xfrm>
          <a:prstGeom prst="rect">
            <a:avLst/>
          </a:prstGeom>
        </p:spPr>
        <p:txBody>
          <a:bodyPr wrap="none">
            <a:spAutoFit/>
          </a:bodyPr>
          <a:lstStyle/>
          <a:p>
            <a:r>
              <a:rPr lang="en-US" dirty="0">
                <a:solidFill>
                  <a:srgbClr val="FF00FF"/>
                </a:solidFill>
                <a:latin typeface="Arial Bold" charset="0"/>
                <a:ea typeface="MS PGothic" charset="0"/>
                <a:cs typeface="MS PGothic" charset="0"/>
                <a:sym typeface="Arial Bold" charset="0"/>
              </a:rPr>
              <a:t>[]</a:t>
            </a:r>
            <a:r>
              <a:rPr lang="en-US" dirty="0">
                <a:latin typeface="Arial Bold" charset="0"/>
                <a:ea typeface="MS PGothic" charset="0"/>
                <a:cs typeface="MS PGothic" charset="0"/>
                <a:sym typeface="Arial Bold" charset="0"/>
              </a:rPr>
              <a:t> Argument Accepts Multiple Values</a:t>
            </a:r>
          </a:p>
        </p:txBody>
      </p:sp>
      <p:sp>
        <p:nvSpPr>
          <p:cNvPr id="21" name="Rectangle 20"/>
          <p:cNvSpPr/>
          <p:nvPr/>
        </p:nvSpPr>
        <p:spPr>
          <a:xfrm>
            <a:off x="9036406" y="5706013"/>
            <a:ext cx="2288645" cy="369332"/>
          </a:xfrm>
          <a:prstGeom prst="rect">
            <a:avLst/>
          </a:prstGeom>
        </p:spPr>
        <p:txBody>
          <a:bodyPr wrap="none">
            <a:spAutoFit/>
          </a:bodyPr>
          <a:lstStyle/>
          <a:p>
            <a:r>
              <a:rPr lang="en-US" dirty="0">
                <a:solidFill>
                  <a:srgbClr val="FF00FF"/>
                </a:solidFill>
                <a:latin typeface="Arial Bold" charset="0"/>
                <a:ea typeface="MS PGothic" charset="0"/>
                <a:cs typeface="MS PGothic" charset="0"/>
                <a:sym typeface="Arial Bold" charset="0"/>
              </a:rPr>
              <a:t>[</a:t>
            </a:r>
            <a:r>
              <a:rPr lang="en-US" dirty="0" err="1">
                <a:solidFill>
                  <a:srgbClr val="FF00FF"/>
                </a:solidFill>
                <a:latin typeface="Arial Bold" charset="0"/>
                <a:ea typeface="MS PGothic" charset="0"/>
                <a:cs typeface="MS PGothic" charset="0"/>
                <a:sym typeface="Arial Bold" charset="0"/>
              </a:rPr>
              <a:t>Param</a:t>
            </a:r>
            <a:r>
              <a:rPr lang="en-US" dirty="0">
                <a:solidFill>
                  <a:srgbClr val="FF00FF"/>
                </a:solidFill>
                <a:latin typeface="Arial Bold" charset="0"/>
                <a:ea typeface="MS PGothic" charset="0"/>
                <a:cs typeface="MS PGothic" charset="0"/>
                <a:sym typeface="Arial Bold" charset="0"/>
              </a:rPr>
              <a:t>] </a:t>
            </a:r>
            <a:r>
              <a:rPr lang="en-US" dirty="0">
                <a:latin typeface="Arial Bold" charset="0"/>
                <a:ea typeface="MS PGothic" charset="0"/>
                <a:cs typeface="MS PGothic" charset="0"/>
                <a:sym typeface="Arial Bold" charset="0"/>
              </a:rPr>
              <a:t>is Positional </a:t>
            </a:r>
          </a:p>
        </p:txBody>
      </p:sp>
      <p:sp>
        <p:nvSpPr>
          <p:cNvPr id="22" name="Rectangle 21"/>
          <p:cNvSpPr/>
          <p:nvPr/>
        </p:nvSpPr>
        <p:spPr>
          <a:xfrm>
            <a:off x="9032580" y="6125022"/>
            <a:ext cx="2558137" cy="369332"/>
          </a:xfrm>
          <a:prstGeom prst="rect">
            <a:avLst/>
          </a:prstGeom>
        </p:spPr>
        <p:txBody>
          <a:bodyPr wrap="none">
            <a:spAutoFit/>
          </a:bodyPr>
          <a:lstStyle/>
          <a:p>
            <a:r>
              <a:rPr lang="en-US" dirty="0">
                <a:solidFill>
                  <a:srgbClr val="FF00FF"/>
                </a:solidFill>
                <a:latin typeface="Arial Bold" charset="0"/>
                <a:ea typeface="MS PGothic" charset="0"/>
                <a:cs typeface="MS PGothic" charset="0"/>
                <a:sym typeface="Arial Bold" charset="0"/>
              </a:rPr>
              <a:t>[</a:t>
            </a:r>
            <a:r>
              <a:rPr lang="en-US" dirty="0" err="1">
                <a:solidFill>
                  <a:srgbClr val="FF00FF"/>
                </a:solidFill>
                <a:latin typeface="Arial Bold" charset="0"/>
                <a:ea typeface="MS PGothic" charset="0"/>
                <a:cs typeface="MS PGothic" charset="0"/>
                <a:sym typeface="Arial Bold" charset="0"/>
              </a:rPr>
              <a:t>Param</a:t>
            </a:r>
            <a:r>
              <a:rPr lang="en-US" dirty="0">
                <a:solidFill>
                  <a:srgbClr val="FF00FF"/>
                </a:solidFill>
                <a:latin typeface="Arial Bold" charset="0"/>
                <a:ea typeface="MS PGothic" charset="0"/>
                <a:cs typeface="MS PGothic" charset="0"/>
                <a:sym typeface="Arial Bold" charset="0"/>
              </a:rPr>
              <a:t> </a:t>
            </a:r>
            <a:r>
              <a:rPr lang="en-US" dirty="0" err="1">
                <a:solidFill>
                  <a:srgbClr val="FF00FF"/>
                </a:solidFill>
                <a:latin typeface="Arial Bold" charset="0"/>
                <a:ea typeface="MS PGothic" charset="0"/>
                <a:cs typeface="MS PGothic" charset="0"/>
                <a:sym typeface="Arial Bold" charset="0"/>
              </a:rPr>
              <a:t>Arg</a:t>
            </a:r>
            <a:r>
              <a:rPr lang="en-US" dirty="0">
                <a:solidFill>
                  <a:srgbClr val="FF00FF"/>
                </a:solidFill>
                <a:latin typeface="Arial Bold" charset="0"/>
                <a:ea typeface="MS PGothic" charset="0"/>
                <a:cs typeface="MS PGothic" charset="0"/>
                <a:sym typeface="Arial Bold" charset="0"/>
              </a:rPr>
              <a:t>]</a:t>
            </a:r>
            <a:r>
              <a:rPr lang="en-US" dirty="0">
                <a:latin typeface="Arial Bold" charset="0"/>
                <a:ea typeface="MS PGothic" charset="0"/>
                <a:cs typeface="MS PGothic" charset="0"/>
                <a:sym typeface="Arial Bold" charset="0"/>
              </a:rPr>
              <a:t> is Optional</a:t>
            </a:r>
          </a:p>
        </p:txBody>
      </p:sp>
    </p:spTree>
    <p:extLst>
      <p:ext uri="{BB962C8B-B14F-4D97-AF65-F5344CB8AC3E}">
        <p14:creationId xmlns:p14="http://schemas.microsoft.com/office/powerpoint/2010/main" val="3284719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Real-World using Help</a:t>
            </a:r>
            <a:br>
              <a:rPr lang="en-GB" dirty="0"/>
            </a:br>
            <a:endParaRPr lang="en-US" dirty="0"/>
          </a:p>
        </p:txBody>
      </p:sp>
      <p:pic>
        <p:nvPicPr>
          <p:cNvPr id="4" name="Picture 3" descr="Example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855" y="1208530"/>
            <a:ext cx="11450825" cy="5024229"/>
          </a:xfrm>
          <a:prstGeom prst="rect">
            <a:avLst/>
          </a:prstGeom>
        </p:spPr>
      </p:pic>
    </p:spTree>
    <p:extLst>
      <p:ext uri="{BB962C8B-B14F-4D97-AF65-F5344CB8AC3E}">
        <p14:creationId xmlns:p14="http://schemas.microsoft.com/office/powerpoint/2010/main" val="631363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302533256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3554A0-5F39-46E3-9ADB-EC59899E312A}">
  <ds:schemaRefs>
    <ds:schemaRef ds:uri="http://www.w3.org/XML/1998/namespace"/>
    <ds:schemaRef ds:uri="http://purl.org/dc/elements/1.1/"/>
    <ds:schemaRef ds:uri="http://purl.org/dc/dcmityp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43B52285-649E-43B8-A7FE-2BBFCBD79225}">
  <ds:schemaRefs>
    <ds:schemaRef ds:uri="http://schemas.microsoft.com/sharepoint/v3/contenttype/forms"/>
  </ds:schemaRefs>
</ds:datastoreItem>
</file>

<file path=customXml/itemProps3.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3604</TotalTime>
  <Words>244</Words>
  <Application>Microsoft Office PowerPoint</Application>
  <PresentationFormat>Custom</PresentationFormat>
  <Paragraphs>52</Paragraphs>
  <Slides>10</Slides>
  <Notes>3</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1_Office Theme</vt:lpstr>
      <vt:lpstr>PowerPoint Presentation</vt:lpstr>
      <vt:lpstr>Course Topics</vt:lpstr>
      <vt:lpstr>Module Overview</vt:lpstr>
      <vt:lpstr>Why you need help </vt:lpstr>
      <vt:lpstr>Updatable Help </vt:lpstr>
      <vt:lpstr>Discoverability with the Help system </vt:lpstr>
      <vt:lpstr>Understanding Syntax </vt:lpstr>
      <vt:lpstr>Real-World using Help </vt:lpstr>
      <vt:lpstr>Questions or comments?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Chaosnature</cp:lastModifiedBy>
  <cp:revision>121</cp:revision>
  <dcterms:created xsi:type="dcterms:W3CDTF">2013-02-15T23:12:42Z</dcterms:created>
  <dcterms:modified xsi:type="dcterms:W3CDTF">2015-04-19T20:26:25Z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y fmtid="{D5CDD505-2E9C-101B-9397-08002B2CF9AE}" pid="3" name="IsMyDocuments">
    <vt:bool>true</vt:bool>
  </property>
</Properties>
</file>